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embeddedFontLst>
    <p:embeddedFont>
      <p:font typeface="Nixie One" panose="020B0604020202020204" charset="0"/>
      <p:regular r:id="rId55"/>
    </p:embeddedFont>
    <p:embeddedFont>
      <p:font typeface="Bree Serif" panose="020B0604020202020204" charset="0"/>
      <p:regular r:id="rId56"/>
    </p:embeddedFont>
    <p:embeddedFont>
      <p:font typeface="Open Sans" panose="020B0604020202020204" charset="0"/>
      <p:regular r:id="rId57"/>
      <p:bold r:id="rId58"/>
      <p:italic r:id="rId59"/>
      <p:boldItalic r:id="rId60"/>
    </p:embeddedFont>
    <p:embeddedFont>
      <p:font typeface="Impact" panose="020B0806030902050204" pitchFamily="34" charset="0"/>
      <p:regular r:id="rId61"/>
    </p:embeddedFont>
    <p:embeddedFont>
      <p:font typeface="Roboto Slab" panose="020B060402020202020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1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42642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Everyone. Jerry to say title</a:t>
            </a:r>
          </a:p>
        </p:txBody>
      </p:sp>
    </p:spTree>
    <p:extLst>
      <p:ext uri="{BB962C8B-B14F-4D97-AF65-F5344CB8AC3E}">
        <p14:creationId xmlns:p14="http://schemas.microsoft.com/office/powerpoint/2010/main" val="3297502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Brian</a:t>
            </a:r>
          </a:p>
        </p:txBody>
      </p:sp>
    </p:spTree>
    <p:extLst>
      <p:ext uri="{BB962C8B-B14F-4D97-AF65-F5344CB8AC3E}">
        <p14:creationId xmlns:p14="http://schemas.microsoft.com/office/powerpoint/2010/main" val="302363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 - Background stats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Brian - Capacity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99938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Brian</a:t>
            </a:r>
          </a:p>
        </p:txBody>
      </p:sp>
    </p:spTree>
    <p:extLst>
      <p:ext uri="{BB962C8B-B14F-4D97-AF65-F5344CB8AC3E}">
        <p14:creationId xmlns:p14="http://schemas.microsoft.com/office/powerpoint/2010/main" val="1923163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3800311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Brian</a:t>
            </a:r>
          </a:p>
        </p:txBody>
      </p:sp>
    </p:spTree>
    <p:extLst>
      <p:ext uri="{BB962C8B-B14F-4D97-AF65-F5344CB8AC3E}">
        <p14:creationId xmlns:p14="http://schemas.microsoft.com/office/powerpoint/2010/main" val="18934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Brian</a:t>
            </a:r>
          </a:p>
        </p:txBody>
      </p:sp>
    </p:spTree>
    <p:extLst>
      <p:ext uri="{BB962C8B-B14F-4D97-AF65-F5344CB8AC3E}">
        <p14:creationId xmlns:p14="http://schemas.microsoft.com/office/powerpoint/2010/main" val="4050890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Brian</a:t>
            </a:r>
          </a:p>
        </p:txBody>
      </p:sp>
    </p:spTree>
    <p:extLst>
      <p:ext uri="{BB962C8B-B14F-4D97-AF65-F5344CB8AC3E}">
        <p14:creationId xmlns:p14="http://schemas.microsoft.com/office/powerpoint/2010/main" val="1620282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Brian</a:t>
            </a:r>
          </a:p>
        </p:txBody>
      </p:sp>
    </p:spTree>
    <p:extLst>
      <p:ext uri="{BB962C8B-B14F-4D97-AF65-F5344CB8AC3E}">
        <p14:creationId xmlns:p14="http://schemas.microsoft.com/office/powerpoint/2010/main" val="1403807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830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3143150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Jerry</a:t>
            </a:r>
          </a:p>
        </p:txBody>
      </p:sp>
    </p:spTree>
    <p:extLst>
      <p:ext uri="{BB962C8B-B14F-4D97-AF65-F5344CB8AC3E}">
        <p14:creationId xmlns:p14="http://schemas.microsoft.com/office/powerpoint/2010/main" val="352965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Aviation System Performance Metrics (ASPM)</a:t>
            </a:r>
          </a:p>
        </p:txBody>
      </p:sp>
    </p:spTree>
    <p:extLst>
      <p:ext uri="{BB962C8B-B14F-4D97-AF65-F5344CB8AC3E}">
        <p14:creationId xmlns:p14="http://schemas.microsoft.com/office/powerpoint/2010/main" val="895008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3524884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10906655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4276852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141509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415748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Jon</a:t>
            </a:r>
          </a:p>
        </p:txBody>
      </p:sp>
    </p:spTree>
    <p:extLst>
      <p:ext uri="{BB962C8B-B14F-4D97-AF65-F5344CB8AC3E}">
        <p14:creationId xmlns:p14="http://schemas.microsoft.com/office/powerpoint/2010/main" val="2019123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435527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4057554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170548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Jerry</a:t>
            </a:r>
          </a:p>
        </p:txBody>
      </p:sp>
    </p:spTree>
    <p:extLst>
      <p:ext uri="{BB962C8B-B14F-4D97-AF65-F5344CB8AC3E}">
        <p14:creationId xmlns:p14="http://schemas.microsoft.com/office/powerpoint/2010/main" val="156510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2830061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John - Proper scheduling windows also generate </a:t>
            </a:r>
          </a:p>
        </p:txBody>
      </p:sp>
    </p:spTree>
    <p:extLst>
      <p:ext uri="{BB962C8B-B14F-4D97-AF65-F5344CB8AC3E}">
        <p14:creationId xmlns:p14="http://schemas.microsoft.com/office/powerpoint/2010/main" val="3739996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3295615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2376756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402696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2639996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8286601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1768231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13506705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94873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Jery</a:t>
            </a:r>
          </a:p>
        </p:txBody>
      </p:sp>
    </p:spTree>
    <p:extLst>
      <p:ext uri="{BB962C8B-B14F-4D97-AF65-F5344CB8AC3E}">
        <p14:creationId xmlns:p14="http://schemas.microsoft.com/office/powerpoint/2010/main" val="1407781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2101840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2149829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2916962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28207531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673658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Jules</a:t>
            </a:r>
          </a:p>
        </p:txBody>
      </p:sp>
    </p:spTree>
    <p:extLst>
      <p:ext uri="{BB962C8B-B14F-4D97-AF65-F5344CB8AC3E}">
        <p14:creationId xmlns:p14="http://schemas.microsoft.com/office/powerpoint/2010/main" val="1742961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2634850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933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Jerry</a:t>
            </a:r>
          </a:p>
        </p:txBody>
      </p:sp>
    </p:spTree>
    <p:extLst>
      <p:ext uri="{BB962C8B-B14F-4D97-AF65-F5344CB8AC3E}">
        <p14:creationId xmlns:p14="http://schemas.microsoft.com/office/powerpoint/2010/main" val="20384447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Jerry</a:t>
            </a:r>
          </a:p>
        </p:txBody>
      </p:sp>
    </p:spTree>
    <p:extLst>
      <p:ext uri="{BB962C8B-B14F-4D97-AF65-F5344CB8AC3E}">
        <p14:creationId xmlns:p14="http://schemas.microsoft.com/office/powerpoint/2010/main" val="1356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Jerry</a:t>
            </a:r>
          </a:p>
        </p:txBody>
      </p:sp>
    </p:spTree>
    <p:extLst>
      <p:ext uri="{BB962C8B-B14F-4D97-AF65-F5344CB8AC3E}">
        <p14:creationId xmlns:p14="http://schemas.microsoft.com/office/powerpoint/2010/main" val="3131549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2059985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Jack</a:t>
            </a:r>
          </a:p>
        </p:txBody>
      </p:sp>
    </p:spTree>
    <p:extLst>
      <p:ext uri="{BB962C8B-B14F-4D97-AF65-F5344CB8AC3E}">
        <p14:creationId xmlns:p14="http://schemas.microsoft.com/office/powerpoint/2010/main" val="28408061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3665632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Jerry</a:t>
            </a:r>
          </a:p>
        </p:txBody>
      </p:sp>
    </p:spTree>
    <p:extLst>
      <p:ext uri="{BB962C8B-B14F-4D97-AF65-F5344CB8AC3E}">
        <p14:creationId xmlns:p14="http://schemas.microsoft.com/office/powerpoint/2010/main" val="16479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Jerry</a:t>
            </a:r>
          </a:p>
        </p:txBody>
      </p:sp>
    </p:spTree>
    <p:extLst>
      <p:ext uri="{BB962C8B-B14F-4D97-AF65-F5344CB8AC3E}">
        <p14:creationId xmlns:p14="http://schemas.microsoft.com/office/powerpoint/2010/main" val="128448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Jerry</a:t>
            </a:r>
          </a:p>
        </p:txBody>
      </p:sp>
    </p:spTree>
    <p:extLst>
      <p:ext uri="{BB962C8B-B14F-4D97-AF65-F5344CB8AC3E}">
        <p14:creationId xmlns:p14="http://schemas.microsoft.com/office/powerpoint/2010/main" val="386362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Brian</a:t>
            </a:r>
          </a:p>
        </p:txBody>
      </p:sp>
    </p:spTree>
    <p:extLst>
      <p:ext uri="{BB962C8B-B14F-4D97-AF65-F5344CB8AC3E}">
        <p14:creationId xmlns:p14="http://schemas.microsoft.com/office/powerpoint/2010/main" val="365274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A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85" name="Shape 85"/>
          <p:cNvSpPr/>
          <p:nvPr/>
        </p:nvSpPr>
        <p:spPr>
          <a:xfrm>
            <a:off x="0" y="500624"/>
            <a:ext cx="9144000" cy="7319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B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4294550"/>
            <a:ext cx="9144000" cy="2412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91" name="Shape 9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Shape 95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96" name="Shape 9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0" name="Shape 20"/>
          <p:cNvSpPr/>
          <p:nvPr/>
        </p:nvSpPr>
        <p:spPr>
          <a:xfrm>
            <a:off x="0" y="500625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3398537" y="1599537"/>
            <a:ext cx="2346925" cy="19444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E3142">
                    <a:alpha val="20380"/>
                  </a:srgbClr>
                </a:solidFill>
                <a:latin typeface="Impact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7" name="Shape 27"/>
          <p:cNvSpPr/>
          <p:nvPr/>
        </p:nvSpPr>
        <p:spPr>
          <a:xfrm>
            <a:off x="0" y="500624"/>
            <a:ext cx="9144000" cy="7319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0" y="4333125"/>
            <a:ext cx="9144000" cy="8103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556175" y="2300275"/>
            <a:ext cx="6031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800"/>
            </a:lvl1pPr>
            <a:lvl2pPr lvl="1">
              <a:spcBef>
                <a:spcPts val="0"/>
              </a:spcBef>
              <a:buSzPct val="100000"/>
              <a:defRPr sz="2800"/>
            </a:lvl2pPr>
            <a:lvl3pPr lvl="2">
              <a:spcBef>
                <a:spcPts val="0"/>
              </a:spcBef>
              <a:buSzPct val="100000"/>
              <a:defRPr sz="2800"/>
            </a:lvl3pPr>
            <a:lvl4pPr lvl="3">
              <a:spcBef>
                <a:spcPts val="0"/>
              </a:spcBef>
              <a:buSzPct val="100000"/>
              <a:defRPr sz="2800"/>
            </a:lvl4pPr>
            <a:lvl5pPr lvl="4">
              <a:spcBef>
                <a:spcPts val="0"/>
              </a:spcBef>
              <a:buSzPct val="100000"/>
              <a:defRPr sz="2800"/>
            </a:lvl5pPr>
            <a:lvl6pPr lvl="5">
              <a:spcBef>
                <a:spcPts val="0"/>
              </a:spcBef>
              <a:buSzPct val="100000"/>
              <a:defRPr sz="2800"/>
            </a:lvl6pPr>
            <a:lvl7pPr lvl="6">
              <a:spcBef>
                <a:spcPts val="0"/>
              </a:spcBef>
              <a:buSzPct val="100000"/>
              <a:defRPr sz="2800"/>
            </a:lvl7pPr>
            <a:lvl8pPr lvl="7">
              <a:spcBef>
                <a:spcPts val="0"/>
              </a:spcBef>
              <a:buSzPct val="100000"/>
              <a:defRPr sz="2800"/>
            </a:lvl8pPr>
            <a:lvl9pPr lvl="8">
              <a:spcBef>
                <a:spcPts val="0"/>
              </a:spcBef>
              <a:buSzPct val="100000"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42" name="Shape 42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52" name="Shape 52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" name="Shape 5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146025" y="1773300"/>
            <a:ext cx="2409900" cy="315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3679387" y="1773300"/>
            <a:ext cx="2409900" cy="315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6212750" y="1773300"/>
            <a:ext cx="2409900" cy="315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" name="Shape 6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71" name="Shape 71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2" name="Shape 72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14454"/>
              </a:buClr>
              <a:buSzPct val="100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85C6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 idx="4294967295"/>
          </p:nvPr>
        </p:nvSpPr>
        <p:spPr>
          <a:xfrm>
            <a:off x="155150" y="711925"/>
            <a:ext cx="3804900" cy="958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700"/>
              <a:t>Reducing Air Traffic Delays in Los Angeles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4294967295"/>
          </p:nvPr>
        </p:nvSpPr>
        <p:spPr>
          <a:xfrm>
            <a:off x="291950" y="1670430"/>
            <a:ext cx="3039600" cy="28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Jerry Chen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Jules Pommies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John Stuart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Brian Tam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Jonathan Wegleitner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University of California, Berkeley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December 2016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l="19484" t="-573" r="24281"/>
          <a:stretch/>
        </p:blipFill>
        <p:spPr>
          <a:xfrm>
            <a:off x="3040300" y="-36750"/>
            <a:ext cx="6041100" cy="5187600"/>
          </a:xfrm>
          <a:prstGeom prst="parallelogram">
            <a:avLst>
              <a:gd name="adj" fmla="val 23683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709" y="0"/>
            <a:ext cx="64062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title" idx="4294967295"/>
          </p:nvPr>
        </p:nvSpPr>
        <p:spPr>
          <a:xfrm>
            <a:off x="155150" y="1868400"/>
            <a:ext cx="2337600" cy="1406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Location: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/>
              <a:t>Five Major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3000"/>
              <a:t>Airports</a:t>
            </a:r>
          </a:p>
        </p:txBody>
      </p:sp>
      <p:sp>
        <p:nvSpPr>
          <p:cNvPr id="172" name="Shape 172"/>
          <p:cNvSpPr/>
          <p:nvPr/>
        </p:nvSpPr>
        <p:spPr>
          <a:xfrm>
            <a:off x="8597650" y="1679350"/>
            <a:ext cx="286500" cy="262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6791600" y="4754900"/>
            <a:ext cx="286500" cy="262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939125" y="3606500"/>
            <a:ext cx="286500" cy="262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3146300" y="2613275"/>
            <a:ext cx="286500" cy="262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501575" y="534025"/>
            <a:ext cx="286500" cy="262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2993000" y="2456375"/>
            <a:ext cx="593100" cy="5763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ctrTitle" idx="4294967295"/>
          </p:nvPr>
        </p:nvSpPr>
        <p:spPr>
          <a:xfrm>
            <a:off x="445675" y="164100"/>
            <a:ext cx="4893000" cy="155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94BF6E"/>
                </a:solidFill>
              </a:rPr>
              <a:t>Opportunity to Improve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275" y="1053275"/>
            <a:ext cx="3755500" cy="371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6630412" y="439850"/>
            <a:ext cx="1057200" cy="500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DEN</a:t>
            </a:r>
          </a:p>
        </p:txBody>
      </p:sp>
      <p:sp>
        <p:nvSpPr>
          <p:cNvPr id="185" name="Shape 185"/>
          <p:cNvSpPr/>
          <p:nvPr/>
        </p:nvSpPr>
        <p:spPr>
          <a:xfrm>
            <a:off x="4392950" y="1722050"/>
            <a:ext cx="791400" cy="329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75" y="1719050"/>
            <a:ext cx="4433563" cy="30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46850"/>
            <a:ext cx="4285625" cy="412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192" y="746850"/>
            <a:ext cx="4345782" cy="422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4684200" y="170550"/>
            <a:ext cx="1057200" cy="500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LAX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56975" y="170550"/>
            <a:ext cx="1057200" cy="5001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/>
              <a:t>LGB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190800" y="530725"/>
            <a:ext cx="33237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LAX Approach and departure paths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00" y="1844760"/>
            <a:ext cx="4395425" cy="308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889" y="1852250"/>
            <a:ext cx="4395435" cy="3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230850" y="530725"/>
            <a:ext cx="31242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/>
              <a:t>John Wayne / Long Beach Trip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2400"/>
            <a:ext cx="4414800" cy="3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600" y="1832400"/>
            <a:ext cx="4516399" cy="33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25798"/>
            <a:ext cx="9144000" cy="685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4874"/>
            <a:ext cx="3298200" cy="247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479" y="4166113"/>
            <a:ext cx="3089325" cy="23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6475" y="2145304"/>
            <a:ext cx="3089325" cy="231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3675" y="0"/>
            <a:ext cx="2954949" cy="221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5800" y="0"/>
            <a:ext cx="3298200" cy="247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5799" y="2473650"/>
            <a:ext cx="3559764" cy="266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3459825" cy="259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75" y="1908650"/>
            <a:ext cx="8621351" cy="29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1160800" y="530725"/>
            <a:ext cx="3385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lt1"/>
                </a:solidFill>
              </a:rPr>
              <a:t>Forced market: </a:t>
            </a:r>
            <a:r>
              <a:rPr lang="en" sz="2200"/>
              <a:t>Can we make this more optimal?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Methodology</a:t>
            </a:r>
          </a:p>
        </p:txBody>
      </p:sp>
      <p:sp>
        <p:nvSpPr>
          <p:cNvPr id="239" name="Shape 239"/>
          <p:cNvSpPr/>
          <p:nvPr/>
        </p:nvSpPr>
        <p:spPr>
          <a:xfrm>
            <a:off x="819325" y="1895275"/>
            <a:ext cx="10008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Research Question</a:t>
            </a:r>
          </a:p>
        </p:txBody>
      </p:sp>
      <p:sp>
        <p:nvSpPr>
          <p:cNvPr id="240" name="Shape 240"/>
          <p:cNvSpPr/>
          <p:nvPr/>
        </p:nvSpPr>
        <p:spPr>
          <a:xfrm>
            <a:off x="1893625" y="2005375"/>
            <a:ext cx="818100" cy="1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2796525" y="1895275"/>
            <a:ext cx="11562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Background Research </a:t>
            </a:r>
          </a:p>
        </p:txBody>
      </p:sp>
      <p:sp>
        <p:nvSpPr>
          <p:cNvPr id="242" name="Shape 242"/>
          <p:cNvSpPr/>
          <p:nvPr/>
        </p:nvSpPr>
        <p:spPr>
          <a:xfrm>
            <a:off x="4037425" y="2005375"/>
            <a:ext cx="480300" cy="1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602425" y="1895275"/>
            <a:ext cx="11562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Obtain Data</a:t>
            </a:r>
          </a:p>
        </p:txBody>
      </p:sp>
      <p:sp>
        <p:nvSpPr>
          <p:cNvPr id="244" name="Shape 244"/>
          <p:cNvSpPr/>
          <p:nvPr/>
        </p:nvSpPr>
        <p:spPr>
          <a:xfrm>
            <a:off x="5843325" y="2005375"/>
            <a:ext cx="1431600" cy="1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7359625" y="1895275"/>
            <a:ext cx="12069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Data Visualization</a:t>
            </a:r>
          </a:p>
        </p:txBody>
      </p:sp>
      <p:sp>
        <p:nvSpPr>
          <p:cNvPr id="246" name="Shape 246"/>
          <p:cNvSpPr/>
          <p:nvPr/>
        </p:nvSpPr>
        <p:spPr>
          <a:xfrm rot="5400000">
            <a:off x="4848275" y="2583750"/>
            <a:ext cx="664500" cy="1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5843325" y="2765250"/>
            <a:ext cx="12570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Program Development</a:t>
            </a:r>
          </a:p>
        </p:txBody>
      </p:sp>
      <p:sp>
        <p:nvSpPr>
          <p:cNvPr id="248" name="Shape 248"/>
          <p:cNvSpPr/>
          <p:nvPr/>
        </p:nvSpPr>
        <p:spPr>
          <a:xfrm>
            <a:off x="4602425" y="2875950"/>
            <a:ext cx="1156200" cy="160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7257825" y="2875950"/>
            <a:ext cx="720600" cy="16020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 rot="5400000">
            <a:off x="7155000" y="3636400"/>
            <a:ext cx="1581000" cy="16020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 rot="10800000">
            <a:off x="7274905" y="3661450"/>
            <a:ext cx="651900" cy="1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 rot="10800000">
            <a:off x="7274850" y="4423000"/>
            <a:ext cx="720600" cy="1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5843325" y="3551350"/>
            <a:ext cx="12570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MILP</a:t>
            </a:r>
          </a:p>
        </p:txBody>
      </p:sp>
      <p:sp>
        <p:nvSpPr>
          <p:cNvPr id="254" name="Shape 254"/>
          <p:cNvSpPr/>
          <p:nvPr/>
        </p:nvSpPr>
        <p:spPr>
          <a:xfrm>
            <a:off x="5843325" y="4264125"/>
            <a:ext cx="12570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Dynamic Program</a:t>
            </a:r>
          </a:p>
        </p:txBody>
      </p:sp>
      <p:sp>
        <p:nvSpPr>
          <p:cNvPr id="255" name="Shape 255"/>
          <p:cNvSpPr/>
          <p:nvPr/>
        </p:nvSpPr>
        <p:spPr>
          <a:xfrm>
            <a:off x="3396625" y="2666250"/>
            <a:ext cx="1086000" cy="578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Landside Analysis </a:t>
            </a:r>
          </a:p>
        </p:txBody>
      </p:sp>
      <p:sp>
        <p:nvSpPr>
          <p:cNvPr id="256" name="Shape 256"/>
          <p:cNvSpPr/>
          <p:nvPr/>
        </p:nvSpPr>
        <p:spPr>
          <a:xfrm rot="10800000">
            <a:off x="5033599" y="3636975"/>
            <a:ext cx="720600" cy="16020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/>
          <p:nvPr/>
        </p:nvSpPr>
        <p:spPr>
          <a:xfrm rot="10800000">
            <a:off x="5066075" y="4374225"/>
            <a:ext cx="720600" cy="16020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 rot="5400000">
            <a:off x="4642975" y="4004200"/>
            <a:ext cx="845700" cy="16020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 rot="10800000">
            <a:off x="4713123" y="4005600"/>
            <a:ext cx="387300" cy="1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3223825" y="3894100"/>
            <a:ext cx="14316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Implementation</a:t>
            </a:r>
          </a:p>
        </p:txBody>
      </p:sp>
      <p:sp>
        <p:nvSpPr>
          <p:cNvPr id="261" name="Shape 261"/>
          <p:cNvSpPr/>
          <p:nvPr/>
        </p:nvSpPr>
        <p:spPr>
          <a:xfrm rot="10800000">
            <a:off x="2556224" y="2875950"/>
            <a:ext cx="720600" cy="16020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/>
          <p:nvPr/>
        </p:nvSpPr>
        <p:spPr>
          <a:xfrm rot="10800000">
            <a:off x="2511931" y="4005600"/>
            <a:ext cx="651900" cy="16020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 rot="5400000">
            <a:off x="1925175" y="3446350"/>
            <a:ext cx="1200900" cy="16020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/>
          <p:nvPr/>
        </p:nvSpPr>
        <p:spPr>
          <a:xfrm rot="10800000">
            <a:off x="2146823" y="3446350"/>
            <a:ext cx="387300" cy="1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550375" y="3336250"/>
            <a:ext cx="1538700" cy="3804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Suggested 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Existing Air Service System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Airports offer slots to airlines, which set a maximum on airline service 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May be bounded by number of flights, or number of passengers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Are distributed to airlines according to legal procedures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Slots can be as restrictive as they need to be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Airlines schedule flights in accordance with their slot allocations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Generally, slots dictate how many gates are available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Airlines try to schedule flights to meet service demand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Airports are competitors, and generally operate independent of another</a:t>
            </a:r>
          </a:p>
          <a:p>
            <a:pPr marL="914400" lvl="1" indent="-33020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Exceptions for when departure paths cross, or other factors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Intro: Los Angeles 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993625" y="1614875"/>
            <a:ext cx="75408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Los Angeles Area is one of the busiest air traffic regions in the world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Population: 18 million (2nd largest in US)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Commercial air service from 5 airports: LAX, SNA, LGB, ONT, BUR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Of these, LAX by far serves the most destinations and has the greatest frequency of commercial flights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4 other airports almost exclusively serve domestic destinations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LAX is often preferred due to high frequency of flights and more non-stop destinations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However, LAX has many problems including delays and efficiency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Categories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7431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Carrier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Airport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Flight Plan Gate Out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Gate Out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Flight Plan Gate In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Gate In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Unimpeded Taxi Out Time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Out Time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Out Time Difference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Out Delay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Estimated Time Enroute</a:t>
            </a:r>
          </a:p>
          <a:p>
            <a:pPr marL="457200" lvl="0" indent="-31115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Tail Number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ACID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4878025" y="1774225"/>
            <a:ext cx="3539700" cy="31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Airborne Time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Airborne Time Difference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Airborne Delay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Unimpeded Taxi In Time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In Time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In Time Difference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 In Delay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Scheduled Block Time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Block Time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Block Time Difference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Block Delay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Departure</a:t>
            </a:r>
          </a:p>
          <a:p>
            <a:pPr marL="457200" lvl="0" indent="-31115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Arrival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035925" y="530725"/>
            <a:ext cx="3880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Initial Data Interpretation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Southwest Airlines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24" y="1559425"/>
            <a:ext cx="7351939" cy="35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1035925" y="530725"/>
            <a:ext cx="3880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Initial Data Interpretation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Southwest Airlines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38" y="1559425"/>
            <a:ext cx="7351915" cy="35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1035925" y="530725"/>
            <a:ext cx="3880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Initial Data Interpretation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American Airlines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87" y="1559425"/>
            <a:ext cx="7335220" cy="35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1035925" y="530725"/>
            <a:ext cx="3880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Initial Data Interpretation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American Airlines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37" y="1559425"/>
            <a:ext cx="7351920" cy="35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Modeling - </a:t>
            </a:r>
            <a:br>
              <a:rPr lang="en"/>
            </a:br>
            <a:r>
              <a:rPr lang="en"/>
              <a:t>Two Approaches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Mixed Integer Linear Programming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Uses linear programming and branch and bound algorithm to optimize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Easy to implement and change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Very time inefficient for large numbers of aircraft</a:t>
            </a:r>
          </a:p>
          <a:p>
            <a:pPr marL="457200" lvl="0" indent="-33020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Time complexity unpredictable for difficult scenarios</a:t>
            </a:r>
            <a:b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"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Dynamic Programming</a:t>
            </a:r>
            <a:br>
              <a:rPr lang="en" sz="16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" sz="1600" b="1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Uses recursion to map optimal solutions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Complicated to implement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Theoretically less computationally intensive as MILP, with more predictable time complexity</a:t>
            </a:r>
          </a:p>
          <a:p>
            <a:pPr marL="457200" lvl="0" indent="-33020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Difficult to change constraints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 1 - MILP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5745675" y="1845250"/>
            <a:ext cx="3095400" cy="329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Minimizes the sum of difference between an aircraft’s earliest possible arrival time and new scheduled time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Imposes limit on delay of any one aircraft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Imposes FAA separation requirements on aircraft approaching the same runway.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0" y="1622462"/>
            <a:ext cx="5333624" cy="34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Assumptions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1146025" y="1614875"/>
            <a:ext cx="7540800" cy="341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MILP makes a number of permissible assumptions about aircraft dynamics and regulations to enable faster computation.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Schedules repeat over the course of days or weeks.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7 Runways for arrivals (2 each at LAX and LGB).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Aircraft arrive from 4 general directions, meaning additional flight time to each airport varies.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Once at an airport, all aircraft merge into a single approach path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Temporarily Relaxed Details: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Runway capabilities (based on weight class)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Variable headway requirements (an average of 90 seconds used)</a:t>
            </a:r>
          </a:p>
          <a:p>
            <a:pPr marL="457200" lvl="0" indent="-33020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Actual vs random origin direction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Constraint Selection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146025" y="1746725"/>
            <a:ext cx="5864100" cy="30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Additional function (LongTermPlot.m) developed to explore the effect of constraints on delay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Looping over different scheduling window limits and available airport constraints, we can determine feasible constraints graphically.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Generated plots show the delay reduction effect of scheduling over a larger sample of airports.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Char char="▪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LongTermPlot also graphs cumulative rerouting decisions from each sample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0" y="1039224"/>
            <a:ext cx="8570598" cy="3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>
            <a:spLocks noGrp="1"/>
          </p:cNvSpPr>
          <p:nvPr>
            <p:ph type="title" idx="4294967295"/>
          </p:nvPr>
        </p:nvSpPr>
        <p:spPr>
          <a:xfrm>
            <a:off x="286700" y="10525"/>
            <a:ext cx="77487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Output of Bivariate Constraint Program - </a:t>
            </a:r>
            <a:r>
              <a:rPr lang="en">
                <a:solidFill>
                  <a:schemeClr val="lt1"/>
                </a:solidFill>
              </a:rPr>
              <a:t>(LongTermPlot.m)</a:t>
            </a: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Intro: LAX 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93625" y="1614875"/>
            <a:ext cx="76953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From 2010 to 2016, LAX ranked as #1 for the longest delay in </a:t>
            </a:r>
            <a:r>
              <a:rPr lang="en" sz="16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taxi-in time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Closely spaced terminals allow only one aircraft on the apron taxiway at a time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Closely spaced taxiways can restrict ground aircraft movement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Taxiway weight restrictions result in longer taxi times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Almost constant construction results in runway and taxiway closures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Horseshoe terminal layout makes inter-terminal transitions difficult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Los Angeles road traffic makes LAX difficult to get to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LAX is bounded in all 4 directions and almost impossible to expand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AutoNum type="arabicPeriod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Individual flight data is extracted from ASPM database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AutoNum type="arabicPeriod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Aircraft equipment ID and other databases are used to determine:          ➤ weight category                                     ➤ fuel consumption</a:t>
            </a:r>
            <a:b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➤ point of origin                                        ➤ original destination, </a:t>
            </a:r>
            <a:b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➤ separation requirements   	 </a:t>
            </a:r>
            <a:r>
              <a:rPr lang="en" sz="1600" dirty="0" smtClean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➤ time impacts of changing               </a:t>
            </a:r>
            <a:b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                               destination </a:t>
            </a:r>
            <a:b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AutoNum type="arabicPeriod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For loops assemble the constraint arrays A, B, Aeq, and beq from the data calculated in Step 2</a:t>
            </a:r>
          </a:p>
          <a:p>
            <a:pPr marL="457200" lvl="0" indent="-33020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  <a:buAutoNum type="arabicPeriod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Intlinprog function uses the simplex algorithm and branch and bound to explore options and find a delay minimizing schedule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506225" y="1767275"/>
            <a:ext cx="42492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Every iteration generates a plot of runway decisions and a complete schedule vector.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Originally sample sizes were too small to produce meaningful results. Most results would be either infeasible or have zero delay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Proper selection of a scheduling window solves this problem</a:t>
            </a:r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949" y="606925"/>
            <a:ext cx="4001475" cy="39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 2 - Dynamic</a:t>
            </a:r>
          </a:p>
        </p:txBody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Dynamic programming takes a desired final state and systematically explores all possible ways of minimizing cost of reaching that state. 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Previous work has been done on using dynamic programming to maximize minimum separation in air traffic (Bayen et al 2004) but minimizing delay takes a new approach.</a:t>
            </a:r>
          </a:p>
          <a:p>
            <a:pPr marL="457200" lvl="0" indent="-33020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This dynamic program seeks to pack “aircraft blocks” or windows of landing time and headway, into as small a timespan as possible.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Issues and Improvements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1146025" y="1538675"/>
            <a:ext cx="36603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MILP</a:t>
            </a:r>
          </a:p>
          <a:p>
            <a:pPr marL="457200" lvl="0" indent="-330200" rtl="0"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Time efficiency has been improved with random points of origin and reducing the aircraft sample size</a:t>
            </a:r>
          </a:p>
          <a:p>
            <a:pPr marL="457200" lvl="0" indent="-330200" rtl="0"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Number of variables increases polynomially, unknown O(f(N))</a:t>
            </a:r>
          </a:p>
          <a:p>
            <a:pPr marL="457200" lvl="0" indent="-330200" rtl="0"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LongTermPlot.m function has provided optimal constraint combinations to try</a:t>
            </a:r>
          </a:p>
          <a:p>
            <a:pPr marL="457200" lvl="0" indent="-330200" rtl="0"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Attempt iteration over entire day with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4806323" y="1538675"/>
            <a:ext cx="36603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</a:t>
            </a:r>
          </a:p>
          <a:p>
            <a:pPr marL="457200" lvl="0" indent="-330200"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Additional debugging required</a:t>
            </a:r>
          </a:p>
        </p:txBody>
      </p:sp>
      <p:pic>
        <p:nvPicPr>
          <p:cNvPr id="1026" name="Picture 2" descr="https://lh6.googleusercontent.com/005LPIKoqgJ43ugSx6DkbDYp2JUjVhfWQdQunK5rrR5UdcvApa071DPSRJ03hX1iWAP9LC1-7byUN0BUcqALgtY8iECpD51F1JOmV3bsZ3Wk7TpOXVcHC33aZxcPXBlNLvPf-zqqjJ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323" y="2335474"/>
            <a:ext cx="3770870" cy="212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03" y="-18119"/>
            <a:ext cx="9222096" cy="517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843475" y="3626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Bree Serif"/>
                <a:ea typeface="Bree Serif"/>
                <a:cs typeface="Bree Serif"/>
                <a:sym typeface="Bree Serif"/>
              </a:rPr>
              <a:t>LAND-SIDE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title" idx="4294967295"/>
          </p:nvPr>
        </p:nvSpPr>
        <p:spPr>
          <a:xfrm>
            <a:off x="131250" y="503350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LAX Survey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512" y="588650"/>
            <a:ext cx="40481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title" idx="4294967295"/>
          </p:nvPr>
        </p:nvSpPr>
        <p:spPr>
          <a:xfrm>
            <a:off x="131250" y="1679950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Passenger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Origin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864" y="0"/>
            <a:ext cx="53315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>
            <a:spLocks noGrp="1"/>
          </p:cNvSpPr>
          <p:nvPr>
            <p:ph type="title" idx="4294967295"/>
          </p:nvPr>
        </p:nvSpPr>
        <p:spPr>
          <a:xfrm>
            <a:off x="8180300" y="-36500"/>
            <a:ext cx="772800" cy="57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3,2%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title" idx="4294967295"/>
          </p:nvPr>
        </p:nvSpPr>
        <p:spPr>
          <a:xfrm>
            <a:off x="8180300" y="1167737"/>
            <a:ext cx="772800" cy="57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2,4%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title" idx="4294967295"/>
          </p:nvPr>
        </p:nvSpPr>
        <p:spPr>
          <a:xfrm>
            <a:off x="8180300" y="2974125"/>
            <a:ext cx="772800" cy="57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1,2%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title" idx="4294967295"/>
          </p:nvPr>
        </p:nvSpPr>
        <p:spPr>
          <a:xfrm>
            <a:off x="8180300" y="4178375"/>
            <a:ext cx="772800" cy="57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0,4%</a:t>
            </a:r>
          </a:p>
        </p:txBody>
      </p:sp>
      <p:sp>
        <p:nvSpPr>
          <p:cNvPr id="386" name="Shape 386"/>
          <p:cNvSpPr txBox="1">
            <a:spLocks noGrp="1"/>
          </p:cNvSpPr>
          <p:nvPr>
            <p:ph type="title" idx="4294967295"/>
          </p:nvPr>
        </p:nvSpPr>
        <p:spPr>
          <a:xfrm>
            <a:off x="8180300" y="3576250"/>
            <a:ext cx="772800" cy="57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0,8%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title" idx="4294967295"/>
          </p:nvPr>
        </p:nvSpPr>
        <p:spPr>
          <a:xfrm>
            <a:off x="8180300" y="2371987"/>
            <a:ext cx="772800" cy="57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1,6%</a:t>
            </a:r>
          </a:p>
        </p:txBody>
      </p:sp>
      <p:sp>
        <p:nvSpPr>
          <p:cNvPr id="388" name="Shape 388"/>
          <p:cNvSpPr txBox="1">
            <a:spLocks noGrp="1"/>
          </p:cNvSpPr>
          <p:nvPr>
            <p:ph type="title" idx="4294967295"/>
          </p:nvPr>
        </p:nvSpPr>
        <p:spPr>
          <a:xfrm>
            <a:off x="8180300" y="1769862"/>
            <a:ext cx="772800" cy="57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2,0%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title" idx="4294967295"/>
          </p:nvPr>
        </p:nvSpPr>
        <p:spPr>
          <a:xfrm>
            <a:off x="8180300" y="565612"/>
            <a:ext cx="772800" cy="576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2,8%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/>
        </p:nvSpPr>
        <p:spPr>
          <a:xfrm>
            <a:off x="-75325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5" name="Shape 395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35" y="348612"/>
            <a:ext cx="6303464" cy="41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 title="Graphiqu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5825" y="2699774"/>
            <a:ext cx="3850774" cy="22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 idx="4294967295"/>
          </p:nvPr>
        </p:nvSpPr>
        <p:spPr>
          <a:xfrm>
            <a:off x="1761750" y="0"/>
            <a:ext cx="5620500" cy="50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/>
              <a:t>Ground Access Mode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 rotWithShape="1">
          <a:blip r:embed="rId3">
            <a:alphaModFix/>
          </a:blip>
          <a:srcRect l="8592"/>
          <a:stretch/>
        </p:blipFill>
        <p:spPr>
          <a:xfrm>
            <a:off x="3471300" y="620650"/>
            <a:ext cx="5779851" cy="35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0" y="530725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LAX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530725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ONT</a:t>
            </a: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4">
            <a:alphaModFix/>
          </a:blip>
          <a:srcRect l="15268"/>
          <a:stretch/>
        </p:blipFill>
        <p:spPr>
          <a:xfrm>
            <a:off x="3471300" y="622225"/>
            <a:ext cx="5626998" cy="35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069825" y="530725"/>
            <a:ext cx="34740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Intro: LA Area Airports 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993625" y="1614875"/>
            <a:ext cx="76953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4 other LA Area airports are far away from operating near capacity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Airline service already exists at these airports: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SNA serves over 20 destinations through 7 carriers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LGB serves about 15 destinations through 4 carriers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ONT serves about 15 destinations through 7 carriers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BUR serves about 13 destinations through 6 carriers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These airports are located around the Los Angeles Area 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530725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LGB</a:t>
            </a:r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4">
            <a:alphaModFix/>
          </a:blip>
          <a:srcRect l="5347"/>
          <a:stretch/>
        </p:blipFill>
        <p:spPr>
          <a:xfrm>
            <a:off x="3471300" y="620675"/>
            <a:ext cx="5672701" cy="35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530725"/>
            <a:ext cx="13335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SNA</a:t>
            </a:r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3">
            <a:alphaModFix/>
          </a:blip>
          <a:srcRect l="3864"/>
          <a:stretch/>
        </p:blipFill>
        <p:spPr>
          <a:xfrm>
            <a:off x="3471300" y="620662"/>
            <a:ext cx="5672699" cy="35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BUR</a:t>
            </a: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l="3660" t="4177"/>
          <a:stretch/>
        </p:blipFill>
        <p:spPr>
          <a:xfrm>
            <a:off x="3471300" y="637562"/>
            <a:ext cx="5672699" cy="35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62" y="503349"/>
            <a:ext cx="5781675" cy="437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 txBox="1">
            <a:spLocks noGrp="1"/>
          </p:cNvSpPr>
          <p:nvPr>
            <p:ph type="title" idx="4294967295"/>
          </p:nvPr>
        </p:nvSpPr>
        <p:spPr>
          <a:xfrm>
            <a:off x="1761750" y="0"/>
            <a:ext cx="5620500" cy="50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/>
              <a:t>Los Angeles Traffic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title" idx="4294967295"/>
          </p:nvPr>
        </p:nvSpPr>
        <p:spPr>
          <a:xfrm>
            <a:off x="1610150" y="0"/>
            <a:ext cx="5923800" cy="55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/>
              <a:t>Travel Time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22" y="1735700"/>
            <a:ext cx="2693249" cy="25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749" y="1735700"/>
            <a:ext cx="2693249" cy="2566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375" y="1755874"/>
            <a:ext cx="2693249" cy="256616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x="0" y="626550"/>
            <a:ext cx="3000000" cy="10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LAX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3000000" y="626537"/>
            <a:ext cx="3000000" cy="10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BUR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6144000" y="626550"/>
            <a:ext cx="3000000" cy="10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ONT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96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title" idx="4294967295"/>
          </p:nvPr>
        </p:nvSpPr>
        <p:spPr>
          <a:xfrm>
            <a:off x="3050875" y="0"/>
            <a:ext cx="3042300" cy="55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/>
              <a:t>Travel Time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87" y="643112"/>
            <a:ext cx="3736426" cy="35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225" y="645200"/>
            <a:ext cx="3666380" cy="35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>
            <a:spLocks noGrp="1"/>
          </p:cNvSpPr>
          <p:nvPr>
            <p:ph type="title" idx="4294967295"/>
          </p:nvPr>
        </p:nvSpPr>
        <p:spPr>
          <a:xfrm>
            <a:off x="307262" y="3983350"/>
            <a:ext cx="3878700" cy="55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Time Difference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title" idx="4294967295"/>
          </p:nvPr>
        </p:nvSpPr>
        <p:spPr>
          <a:xfrm>
            <a:off x="5411262" y="3983350"/>
            <a:ext cx="3042300" cy="55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Best option : LAX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Analysis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4753225" y="1232750"/>
            <a:ext cx="4040100" cy="277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Particular emphasis will be placed on determining both cost of rescheduling and potential for fuel savings and carbon footprint reduction due to delay reductions.</a:t>
            </a:r>
          </a:p>
          <a:p>
            <a:pPr lvl="0">
              <a:spcBef>
                <a:spcPts val="0"/>
              </a:spcBef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begin to check the robustness of the scheduler to see if such a method is feasible under conditions of uncertainty.</a:t>
            </a:r>
          </a:p>
          <a:p>
            <a:pPr lvl="0">
              <a:spcBef>
                <a:spcPts val="0"/>
              </a:spcBef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ct val="100000"/>
              <a:buFont typeface="Arial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Further refinement of the model to 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 real airspace conditions and 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 of computation time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85450"/>
            <a:ext cx="4387775" cy="22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Impacts of New Schedule</a:t>
            </a: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1146025" y="1468500"/>
            <a:ext cx="2533500" cy="315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Time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most LA travelers, the passenger travels by car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 ground travel time change: +/- 40 minutes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Reduced air delay: 3.1 min air (5.4 min block)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 change for passenger 45.4 minutes less to 36.9 minutes more.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body" idx="2"/>
          </p:nvPr>
        </p:nvSpPr>
        <p:spPr>
          <a:xfrm>
            <a:off x="3679401" y="1468500"/>
            <a:ext cx="2661900" cy="315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Money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airline saves $2.30 on operating cost/passenger on block delay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passenger spends +/- $2.94 on fuel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LAX landing fee and terminal concession revenue goes to BUR</a:t>
            </a:r>
          </a:p>
        </p:txBody>
      </p:sp>
      <p:sp>
        <p:nvSpPr>
          <p:cNvPr id="475" name="Shape 475"/>
          <p:cNvSpPr txBox="1">
            <a:spLocks noGrp="1"/>
          </p:cNvSpPr>
          <p:nvPr>
            <p:ph type="body" idx="3"/>
          </p:nvPr>
        </p:nvSpPr>
        <p:spPr>
          <a:xfrm>
            <a:off x="6212750" y="1468500"/>
            <a:ext cx="2661900" cy="315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Emissions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airline reduces its carbon footprint by 1.65 lbs CO2/passenger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passenger’s carbon footprint changes by +/- 19.7 lbs CO2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passengers end up closer to their destination </a:t>
            </a:r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  <a:buFont typeface="Arial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passengers end up farther from their destination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4849250" y="231325"/>
            <a:ext cx="3773400" cy="132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 theoretical passenger lives somewhere between LAX and BUR, and flies to BUR instead of LAX (assuming Boeing 737-800)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1271275" y="4504475"/>
            <a:ext cx="7351500" cy="514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Big Question: How many passengers on that flight will end up closer to vs. farther from their destination?</a:t>
            </a:r>
          </a:p>
        </p:txBody>
      </p:sp>
      <p:cxnSp>
        <p:nvCxnSpPr>
          <p:cNvPr id="478" name="Shape 478"/>
          <p:cNvCxnSpPr/>
          <p:nvPr/>
        </p:nvCxnSpPr>
        <p:spPr>
          <a:xfrm rot="-5400000">
            <a:off x="5634875" y="3718300"/>
            <a:ext cx="1124400" cy="388500"/>
          </a:xfrm>
          <a:prstGeom prst="bentConnector3">
            <a:avLst>
              <a:gd name="adj1" fmla="val 10209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79" name="Shape 479"/>
          <p:cNvCxnSpPr/>
          <p:nvPr/>
        </p:nvCxnSpPr>
        <p:spPr>
          <a:xfrm rot="-5400000">
            <a:off x="5888850" y="3942550"/>
            <a:ext cx="781200" cy="388500"/>
          </a:xfrm>
          <a:prstGeom prst="bentConnector3">
            <a:avLst>
              <a:gd name="adj1" fmla="val 10094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Implementation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 travel to/from LA Area would be similar to pre-deregulation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Government or other governing body regulates frequency of flights, departure times, and destination airports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Many entities involved: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Nearly all domestic airlines and some international airlines 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 Area airports, and all airports with non-stop service to this region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FAA and Air Traffic Controllers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Federal, state and local governments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Local communities 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International communities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Incentives</a:t>
            </a:r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current free market minimizes costs to all entities</a:t>
            </a: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Any disruptions will come at costs to at least some users: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Costs of increased ground/road travel time and pollution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Costs of more complex international connections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Costs of reduced airline and airport revenue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Psychological costs associated with loss of convenience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Existing incentives: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More efficient airside travel experience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Reduced aircraft operating costs and pollution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Some individuals may not accept any incentives at all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069825" y="530725"/>
            <a:ext cx="34740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Intro: LA Area Airports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993625" y="1614875"/>
            <a:ext cx="76953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However, these airports carry curfews and restrictions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SNA has night curfews with operations prohibited between 11PM and 7AM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Especially noisy aircraft are also prohibited from flying to the airport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LGB has noise and flight restrictions, but no curfew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BUR has noise restrictions and curfew on especially noisy aircraft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ONT has no explicit noise restrictions or curfew in place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These airports’ runways may not accommodate very large aircraft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Pros</a:t>
            </a:r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9090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Font typeface="Open Sans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Reduced emissions 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Open Sans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Better passenger experience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Open Sans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Possible cost savings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Open Sans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A better utilized system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Open Sans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Reduced ground traffic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Open Sans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Possible increased profits for airlines</a:t>
            </a:r>
          </a:p>
          <a:p>
            <a:pPr marL="457200" lvl="0" indent="-330200" rtl="0">
              <a:spcBef>
                <a:spcPts val="0"/>
              </a:spcBef>
              <a:buSzPct val="100000"/>
              <a:buFont typeface="Open Sans"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Time savings!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050" y="1767275"/>
            <a:ext cx="3784176" cy="269062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5132450" y="4473175"/>
            <a:ext cx="3783000" cy="39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… but for the air and airport taxiways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4911225" y="1767275"/>
            <a:ext cx="3775500" cy="272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Changing from the norm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Rerouting flight paths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Passengers could be resistant to change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Increased traffic at 4 airports other than LAX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Loss of profit for LAX</a:t>
            </a:r>
          </a:p>
          <a:p>
            <a:pPr marL="457200" lvl="0" indent="-34290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Might not be a demand for rerouted flights</a:t>
            </a:r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75" y="2091024"/>
            <a:ext cx="4473949" cy="25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1146025" y="1746650"/>
            <a:ext cx="3654600" cy="275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Background research on the LA airport markets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Obtained data from ASPM and Google Maps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Visualized both data sets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Optimized and analyzed data</a:t>
            </a:r>
          </a:p>
          <a:p>
            <a:pPr marL="457200" lvl="0" indent="-342900">
              <a:spcBef>
                <a:spcPts val="0"/>
              </a:spcBef>
              <a:buSzPct val="100000"/>
              <a:buFont typeface="Open Sans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Outline implementation of our proposed solution </a:t>
            </a:r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349" y="2030724"/>
            <a:ext cx="3896024" cy="21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Motivation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Aircraft delays are costly, inefficient, and unpleasant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Airlines must pay more for crew time, fuel, and other resources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Additional airline costs if delay causes missed </a:t>
            </a:r>
            <a:r>
              <a:rPr lang="en" sz="1600" dirty="0" smtClean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connections</a:t>
            </a:r>
            <a:endParaRPr lang="en" sz="16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Interferes with airport departure slots and can cause ripple effect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Generates unnecessary noise and fuel pollution 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Creates stress for travelers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6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 traffic delays affect everybody, especially at a scale such as LAX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Travelers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Ground Transportation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Pilots, Flight Attendants, Airline and Airport Ground Service Agents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Air Traffic Controllers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Research Question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How can these delays be reduced?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Proposed Solution</a:t>
            </a: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: Redistribute air traffic among LA Area airports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Forced market - flights no longer offered based on demand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Scheduled flights are assigned based on how congested LAX is at a particular time of day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Sole criteria for redistribution: reducing the ground delay at LAX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 b="1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Additional Considerations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Reduced delay will reduce environmental, operational costs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Travelers must receive incentives for loss of convenience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069825" y="530725"/>
            <a:ext cx="34005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Broad Theory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93625" y="1614875"/>
            <a:ext cx="7540800" cy="343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LAX is not always congested to extreme degrees</a:t>
            </a: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Most notable delays in later morning and later afternoon rushes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Travelers are generally flexible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Passengers are already willing to pay more for airfare from other airports because of better travel experience</a:t>
            </a: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Relatively few travelers live exclusively close to a certain airport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Demand is steady and increasing to other airports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Clr>
                <a:srgbClr val="695D46"/>
              </a:buClr>
              <a:buSzPct val="100000"/>
              <a:buFont typeface="Open Sans"/>
            </a:pPr>
            <a:r>
              <a:rPr lang="en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Costs of loss of free market do not outweigh benefits of better efficiency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5037" y="2279462"/>
            <a:ext cx="2288600" cy="15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700" y="1928612"/>
            <a:ext cx="1490496" cy="22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480949" y="2287937"/>
            <a:ext cx="2246249" cy="15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8200" y="1934884"/>
            <a:ext cx="1586875" cy="227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4275" y="1944532"/>
            <a:ext cx="1569925" cy="225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>
            <a:spLocks noGrp="1"/>
          </p:cNvSpPr>
          <p:nvPr>
            <p:ph type="title" idx="4294967295"/>
          </p:nvPr>
        </p:nvSpPr>
        <p:spPr>
          <a:xfrm>
            <a:off x="208175" y="348375"/>
            <a:ext cx="62394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Background: Five Major Airports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title" idx="4294967295"/>
          </p:nvPr>
        </p:nvSpPr>
        <p:spPr>
          <a:xfrm>
            <a:off x="786487" y="1289550"/>
            <a:ext cx="785700" cy="52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LAX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title" idx="4294967295"/>
          </p:nvPr>
        </p:nvSpPr>
        <p:spPr>
          <a:xfrm>
            <a:off x="2326854" y="1289550"/>
            <a:ext cx="1138200" cy="52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John Wayne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title" idx="4294967295"/>
          </p:nvPr>
        </p:nvSpPr>
        <p:spPr>
          <a:xfrm>
            <a:off x="4051053" y="1289550"/>
            <a:ext cx="1041900" cy="52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Ontario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title" idx="4294967295"/>
          </p:nvPr>
        </p:nvSpPr>
        <p:spPr>
          <a:xfrm>
            <a:off x="5958787" y="1289550"/>
            <a:ext cx="785700" cy="52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Bob Hope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title" idx="4294967295"/>
          </p:nvPr>
        </p:nvSpPr>
        <p:spPr>
          <a:xfrm>
            <a:off x="7706375" y="1289550"/>
            <a:ext cx="960900" cy="52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Long Beach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1847</Words>
  <Application>Microsoft Office PowerPoint</Application>
  <PresentationFormat>On-screen Show (16:9)</PresentationFormat>
  <Paragraphs>368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Times New Roman</vt:lpstr>
      <vt:lpstr>Nixie One</vt:lpstr>
      <vt:lpstr>Bree Serif</vt:lpstr>
      <vt:lpstr>Arial</vt:lpstr>
      <vt:lpstr>Open Sans</vt:lpstr>
      <vt:lpstr>Impact</vt:lpstr>
      <vt:lpstr>Roboto Slab</vt:lpstr>
      <vt:lpstr>Warwick template</vt:lpstr>
      <vt:lpstr>Reducing Air Traffic Delays in Los Angeles</vt:lpstr>
      <vt:lpstr>Intro: Los Angeles </vt:lpstr>
      <vt:lpstr>Intro: LAX </vt:lpstr>
      <vt:lpstr>Intro: LA Area Airports </vt:lpstr>
      <vt:lpstr>Intro: LA Area Airports </vt:lpstr>
      <vt:lpstr>Motivation</vt:lpstr>
      <vt:lpstr>Research Question</vt:lpstr>
      <vt:lpstr>Broad Theory</vt:lpstr>
      <vt:lpstr>Background: Five Major Airports</vt:lpstr>
      <vt:lpstr>Location:  Five Major  Airports</vt:lpstr>
      <vt:lpstr>Opportunity to Improve</vt:lpstr>
      <vt:lpstr>PowerPoint Presentation</vt:lpstr>
      <vt:lpstr>LAX Approach and departure paths</vt:lpstr>
      <vt:lpstr>John Wayne / Long Beach Trip</vt:lpstr>
      <vt:lpstr>PowerPoint Presentation</vt:lpstr>
      <vt:lpstr>PowerPoint Presentation</vt:lpstr>
      <vt:lpstr>Forced market: Can we make this more optimal?</vt:lpstr>
      <vt:lpstr>Methodology</vt:lpstr>
      <vt:lpstr>Existing Air Service System</vt:lpstr>
      <vt:lpstr>Data Categories</vt:lpstr>
      <vt:lpstr>Initial Data Interpretation  Southwest Airlines</vt:lpstr>
      <vt:lpstr>Initial Data Interpretation  Southwest Airlines</vt:lpstr>
      <vt:lpstr>Initial Data Interpretation  American Airlines</vt:lpstr>
      <vt:lpstr>Initial Data Interpretation  American Airlines</vt:lpstr>
      <vt:lpstr>Modeling -  Two Approaches</vt:lpstr>
      <vt:lpstr>Approach 1 - MILP</vt:lpstr>
      <vt:lpstr>Assumptions</vt:lpstr>
      <vt:lpstr>Constraint Selection</vt:lpstr>
      <vt:lpstr>Output of Bivariate Constraint Program - (LongTermPlot.m)  </vt:lpstr>
      <vt:lpstr>Implementation</vt:lpstr>
      <vt:lpstr>Results</vt:lpstr>
      <vt:lpstr>Approach 2 - Dynamic</vt:lpstr>
      <vt:lpstr>Issues and Improvements</vt:lpstr>
      <vt:lpstr>LAND-SIDE</vt:lpstr>
      <vt:lpstr>LAX Survey</vt:lpstr>
      <vt:lpstr>Passenger Origin</vt:lpstr>
      <vt:lpstr>Ground Access Mode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 Angeles Traffic</vt:lpstr>
      <vt:lpstr>Travel Time</vt:lpstr>
      <vt:lpstr>Travel Time</vt:lpstr>
      <vt:lpstr>Future Analysis</vt:lpstr>
      <vt:lpstr>Impacts of New Schedule</vt:lpstr>
      <vt:lpstr>Implementation</vt:lpstr>
      <vt:lpstr>Incentives</vt:lpstr>
      <vt:lpstr>Pros</vt:lpstr>
      <vt:lpstr>Cons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Air Traffic Delays in Los Angeles</dc:title>
  <dc:creator>Jack Wegleitner</dc:creator>
  <cp:lastModifiedBy>Jack Wegleitner</cp:lastModifiedBy>
  <cp:revision>2</cp:revision>
  <dcterms:modified xsi:type="dcterms:W3CDTF">2016-12-27T20:38:00Z</dcterms:modified>
</cp:coreProperties>
</file>